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9" r:id="rId4"/>
    <p:sldId id="260" r:id="rId5"/>
    <p:sldId id="261" r:id="rId6"/>
    <p:sldId id="262" r:id="rId7"/>
    <p:sldId id="264" r:id="rId8"/>
    <p:sldId id="265" r:id="rId9"/>
    <p:sldId id="266" r:id="rId10"/>
    <p:sldId id="267" r:id="rId11"/>
    <p:sldId id="268" r:id="rId12"/>
    <p:sldId id="269" r:id="rId13"/>
    <p:sldId id="270" r:id="rId14"/>
    <p:sldId id="271" r:id="rId15"/>
    <p:sldId id="272"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80" autoAdjust="0"/>
    <p:restoredTop sz="94660"/>
  </p:normalViewPr>
  <p:slideViewPr>
    <p:cSldViewPr snapToGrid="0">
      <p:cViewPr varScale="1">
        <p:scale>
          <a:sx n="120" d="100"/>
          <a:sy n="120" d="100"/>
        </p:scale>
        <p:origin x="120" y="13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B61BEF0D-F0BB-DE4B-95CE-6DB70DBA9567}" type="datetimeFigureOut">
              <a:rPr lang="en-US" dirty="0"/>
              <a:pPr/>
              <a:t>10/27/2020</a:t>
            </a:fld>
            <a:endParaRPr lang="en-US" dirty="0"/>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10/27/2020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B61BEF0D-F0BB-DE4B-95CE-6DB70DBA9567}" type="datetimeFigureOut">
              <a:rPr lang="en-US" dirty="0"/>
              <a:pPr/>
              <a:t>10/27/2020</a:t>
            </a:fld>
            <a:endParaRPr lang="en-US" dirty="0"/>
          </a:p>
        </p:txBody>
      </p:sp>
      <p:sp>
        <p:nvSpPr>
          <p:cNvPr id="5" name="Footer Placeholder 4"/>
          <p:cNvSpPr>
            <a:spLocks noGrp="1"/>
          </p:cNvSpPr>
          <p:nvPr>
            <p:ph type="ftr" sz="quarter" idx="11"/>
          </p:nvPr>
        </p:nvSpPr>
        <p:spPr>
          <a:xfrm>
            <a:off x="774923" y="5951811"/>
            <a:ext cx="7896279" cy="365125"/>
          </a:xfrm>
        </p:spPr>
        <p:txBody>
          <a:bodyPr/>
          <a:lstStyle/>
          <a:p>
            <a:endParaRPr lang="en-US" dirty="0"/>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10/27/2020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558300" y="5956137"/>
            <a:ext cx="1052508"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dirty="0"/>
              <a:pPr/>
              <a:t>10/27/2020</a:t>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10/27/2020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10/27/2020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10/27/2020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10/27/2020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dirty="0"/>
              <a:pPr/>
              <a:t>10/27/2020</a:t>
            </a:fld>
            <a:endParaRPr lang="en-US" dirty="0"/>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10/27/2020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B61BEF0D-F0BB-DE4B-95CE-6DB70DBA9567}" type="datetimeFigureOut">
              <a:rPr lang="en-US" dirty="0"/>
              <a:pPr/>
              <a:t>10/27/2020</a:t>
            </a:fld>
            <a:endParaRPr lang="en-US" dirty="0"/>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dirty="0"/>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D57F1E4F-1CFF-5643-939E-217C01CDF565}" type="slidenum">
              <a:rPr lang="en-US" dirty="0"/>
              <a:pPr/>
              <a:t>‹#›</a:t>
            </a:fld>
            <a:endParaRPr lang="en-US" dirty="0"/>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hyperlink" Target="https://www.statista.com/statistics/747775/worldwide-reasons-for-adopting-ai/"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jpg"/><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hyperlink" Target="https://nanonets.com/blog/hyperparameter-optimization/?&amp;utm_source=nanonets.com/blog/&amp;utm_medium=blog&amp;utm_content=Everything%20you%20need%20to%20know%20about%20Visual%20Inspection%20with%20AI" TargetMode="Externa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Layout" Target="../slideLayouts/slideLayout2.xml"/><Relationship Id="rId5" Type="http://schemas.openxmlformats.org/officeDocument/2006/relationships/image" Target="../media/image8.jp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hyperlink" Target="https://www.statista.com/statistics/607612/worldwide-artificial-intelligence-for-enterprise-applications/"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81191" y="575158"/>
            <a:ext cx="10993549" cy="1475013"/>
          </a:xfrm>
        </p:spPr>
        <p:txBody>
          <a:bodyPr/>
          <a:lstStyle/>
          <a:p>
            <a:r>
              <a:rPr lang="en-IN" dirty="0" smtClean="0"/>
              <a:t>Visual inspection tool</a:t>
            </a:r>
            <a:endParaRPr lang="en-IN" dirty="0"/>
          </a:p>
        </p:txBody>
      </p:sp>
      <p:sp>
        <p:nvSpPr>
          <p:cNvPr id="3" name="Subtitle 2"/>
          <p:cNvSpPr>
            <a:spLocks noGrp="1"/>
          </p:cNvSpPr>
          <p:nvPr>
            <p:ph type="subTitle" idx="1"/>
          </p:nvPr>
        </p:nvSpPr>
        <p:spPr/>
        <p:txBody>
          <a:bodyPr>
            <a:normAutofit fontScale="92500" lnSpcReduction="20000"/>
          </a:bodyPr>
          <a:lstStyle/>
          <a:p>
            <a:r>
              <a:rPr lang="en-IN" dirty="0" smtClean="0"/>
              <a:t>Shardul Nazirkar</a:t>
            </a:r>
          </a:p>
          <a:p>
            <a:r>
              <a:rPr lang="en-IN" dirty="0" smtClean="0"/>
              <a:t>Harsh shinde</a:t>
            </a:r>
            <a:endParaRPr lang="en-IN"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98349" y="897043"/>
            <a:ext cx="3777136" cy="1838206"/>
          </a:xfrm>
          <a:prstGeom prst="rect">
            <a:avLst/>
          </a:prstGeom>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53231" t="53216" r="-46" b="5972"/>
          <a:stretch/>
        </p:blipFill>
        <p:spPr>
          <a:xfrm>
            <a:off x="8081971" y="3371353"/>
            <a:ext cx="3609892" cy="2798859"/>
          </a:xfrm>
          <a:prstGeom prst="rect">
            <a:avLst/>
          </a:prstGeom>
        </p:spPr>
      </p:pic>
    </p:spTree>
    <p:extLst>
      <p:ext uri="{BB962C8B-B14F-4D97-AF65-F5344CB8AC3E}">
        <p14:creationId xmlns:p14="http://schemas.microsoft.com/office/powerpoint/2010/main" val="301052904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Business impact of AI and deep learning</a:t>
            </a:r>
            <a:endParaRPr lang="en-IN" dirty="0"/>
          </a:p>
        </p:txBody>
      </p:sp>
      <p:sp>
        <p:nvSpPr>
          <p:cNvPr id="4" name="Content Placeholder 3"/>
          <p:cNvSpPr>
            <a:spLocks noGrp="1"/>
          </p:cNvSpPr>
          <p:nvPr>
            <p:ph idx="1"/>
          </p:nvPr>
        </p:nvSpPr>
        <p:spPr>
          <a:xfrm>
            <a:off x="581192" y="2139351"/>
            <a:ext cx="4301359" cy="4408098"/>
          </a:xfrm>
        </p:spPr>
        <p:txBody>
          <a:bodyPr>
            <a:normAutofit/>
          </a:bodyPr>
          <a:lstStyle/>
          <a:p>
            <a:pPr marL="0" indent="0">
              <a:buNone/>
            </a:pPr>
            <a:r>
              <a:rPr lang="en-US" b="1" dirty="0" smtClean="0"/>
              <a:t>		</a:t>
            </a:r>
            <a:endParaRPr lang="en-US" b="1" dirty="0"/>
          </a:p>
          <a:p>
            <a:pPr marL="0" indent="0">
              <a:buNone/>
            </a:pPr>
            <a:r>
              <a:rPr lang="en-US" sz="1600" b="1" dirty="0"/>
              <a:t>84% of enterprises believe investing in AI will lead to greater competitive advantages</a:t>
            </a:r>
            <a:r>
              <a:rPr lang="en-US" sz="1700" dirty="0"/>
              <a:t> </a:t>
            </a:r>
            <a:endParaRPr lang="en-US" sz="1700" dirty="0" smtClean="0"/>
          </a:p>
          <a:p>
            <a:pPr marL="0" indent="0">
              <a:buNone/>
            </a:pPr>
            <a:r>
              <a:rPr lang="en-US" sz="1700" dirty="0"/>
              <a:t>	</a:t>
            </a:r>
            <a:r>
              <a:rPr lang="en-US" sz="1600" dirty="0"/>
              <a:t>75% believe that AI will open up new businesses while also providing competitors new ways to gain access to their markets. 63% believe the pressure to reduce costs will require the use of AI. Source: </a:t>
            </a:r>
            <a:r>
              <a:rPr lang="en-US" sz="1600" dirty="0">
                <a:hlinkClick r:id="rId2"/>
              </a:rPr>
              <a:t>Statista</a:t>
            </a:r>
            <a:r>
              <a:rPr lang="en-US" sz="1600" dirty="0" smtClean="0"/>
              <a:t>.</a:t>
            </a:r>
            <a:endParaRPr lang="en-US" sz="1700" dirty="0"/>
          </a:p>
          <a:p>
            <a:pPr marL="0" indent="0">
              <a:buNone/>
            </a:pPr>
            <a:endParaRPr lang="en-US" b="1" dirty="0" smtClean="0"/>
          </a:p>
          <a:p>
            <a:pPr marL="0" indent="0">
              <a:buNone/>
            </a:pPr>
            <a:endParaRPr lang="en-US" b="1" dirty="0"/>
          </a:p>
          <a:p>
            <a:pPr marL="0" indent="0">
              <a:buNone/>
            </a:pPr>
            <a:endParaRPr lang="en-US" b="1" dirty="0" smtClean="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82551" y="2055784"/>
            <a:ext cx="6728257" cy="4491665"/>
          </a:xfrm>
          <a:prstGeom prst="rect">
            <a:avLst/>
          </a:prstGeom>
        </p:spPr>
      </p:pic>
    </p:spTree>
    <p:extLst>
      <p:ext uri="{BB962C8B-B14F-4D97-AF65-F5344CB8AC3E}">
        <p14:creationId xmlns:p14="http://schemas.microsoft.com/office/powerpoint/2010/main" val="18446750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Business impact visual inspection tool in industries</a:t>
            </a:r>
            <a:endParaRPr lang="en-IN" dirty="0"/>
          </a:p>
        </p:txBody>
      </p:sp>
      <p:sp>
        <p:nvSpPr>
          <p:cNvPr id="4" name="Content Placeholder 3"/>
          <p:cNvSpPr>
            <a:spLocks noGrp="1"/>
          </p:cNvSpPr>
          <p:nvPr>
            <p:ph idx="1"/>
          </p:nvPr>
        </p:nvSpPr>
        <p:spPr>
          <a:xfrm>
            <a:off x="581192" y="2001327"/>
            <a:ext cx="5155374" cy="3890515"/>
          </a:xfrm>
        </p:spPr>
        <p:txBody>
          <a:bodyPr>
            <a:normAutofit/>
          </a:bodyPr>
          <a:lstStyle/>
          <a:p>
            <a:pPr marL="0" indent="0">
              <a:buNone/>
            </a:pPr>
            <a:endParaRPr lang="en-US" b="1" dirty="0"/>
          </a:p>
          <a:p>
            <a:pPr marL="0" indent="0">
              <a:buNone/>
            </a:pPr>
            <a:r>
              <a:rPr lang="en-US" dirty="0"/>
              <a:t>Among the many industries where visual inspection is required, there are several where visual inspection is considered to be of very high consequence and is high priority activity due to the potentially high cost of any errors that may arise via inspection such as injury, fatality, loss of expensive equipment, scrapped items, rework, or a loss of customers. Such fields where visual inspection is </a:t>
            </a:r>
            <a:r>
              <a:rPr lang="en-US" dirty="0" smtClean="0"/>
              <a:t>prioritized </a:t>
            </a:r>
            <a:r>
              <a:rPr lang="en-US" dirty="0"/>
              <a:t>include nuclear weapons, nuclear power, airport baggage screening, aircraft maintenance, food industry, medicine and pharmaceuticals</a:t>
            </a:r>
            <a:r>
              <a:rPr lang="en-US" dirty="0" smtClean="0"/>
              <a:t>.</a:t>
            </a:r>
            <a:endParaRPr lang="en-US" b="1" dirty="0" smtClean="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63479" y="2285999"/>
            <a:ext cx="5764696" cy="3605843"/>
          </a:xfrm>
          <a:prstGeom prst="rect">
            <a:avLst/>
          </a:prstGeom>
        </p:spPr>
      </p:pic>
    </p:spTree>
    <p:extLst>
      <p:ext uri="{BB962C8B-B14F-4D97-AF65-F5344CB8AC3E}">
        <p14:creationId xmlns:p14="http://schemas.microsoft.com/office/powerpoint/2010/main" val="406463816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Business impact visual inspection tool in industries</a:t>
            </a:r>
          </a:p>
        </p:txBody>
      </p:sp>
      <p:sp>
        <p:nvSpPr>
          <p:cNvPr id="3" name="Content Placeholder 2"/>
          <p:cNvSpPr>
            <a:spLocks noGrp="1"/>
          </p:cNvSpPr>
          <p:nvPr>
            <p:ph idx="1"/>
          </p:nvPr>
        </p:nvSpPr>
        <p:spPr>
          <a:xfrm>
            <a:off x="581192" y="2415395"/>
            <a:ext cx="3964928" cy="2708695"/>
          </a:xfrm>
        </p:spPr>
        <p:txBody>
          <a:bodyPr/>
          <a:lstStyle/>
          <a:p>
            <a:r>
              <a:rPr lang="en-US" b="1" dirty="0"/>
              <a:t>Cost of </a:t>
            </a:r>
            <a:r>
              <a:rPr lang="en-US" b="1" dirty="0" err="1"/>
              <a:t>labour</a:t>
            </a:r>
            <a:r>
              <a:rPr lang="en-US" b="1" dirty="0"/>
              <a:t> </a:t>
            </a:r>
          </a:p>
          <a:p>
            <a:pPr marL="324000" lvl="1" indent="0">
              <a:buNone/>
            </a:pPr>
            <a:r>
              <a:rPr lang="en-US" dirty="0" smtClean="0"/>
              <a:t>		Manual </a:t>
            </a:r>
            <a:r>
              <a:rPr lang="en-US" dirty="0"/>
              <a:t>inspection remains a costly venture due to the appointment of (multiple) trained individuals. Cost-wise, manual inspection operators may be earning a yearly salary of $50,000 to $60,000.</a:t>
            </a:r>
            <a:endParaRPr lang="en-IN"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30793" y="2001329"/>
            <a:ext cx="6780015" cy="3122762"/>
          </a:xfrm>
          <a:prstGeom prst="rect">
            <a:avLst/>
          </a:prstGeom>
        </p:spPr>
      </p:pic>
    </p:spTree>
    <p:extLst>
      <p:ext uri="{BB962C8B-B14F-4D97-AF65-F5344CB8AC3E}">
        <p14:creationId xmlns:p14="http://schemas.microsoft.com/office/powerpoint/2010/main" val="22291127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Technologies</a:t>
            </a:r>
            <a:endParaRPr lang="en-IN" dirty="0"/>
          </a:p>
        </p:txBody>
      </p:sp>
      <p:sp>
        <p:nvSpPr>
          <p:cNvPr id="3" name="Content Placeholder 2"/>
          <p:cNvSpPr>
            <a:spLocks noGrp="1"/>
          </p:cNvSpPr>
          <p:nvPr>
            <p:ph idx="1"/>
          </p:nvPr>
        </p:nvSpPr>
        <p:spPr>
          <a:xfrm>
            <a:off x="581192" y="1209056"/>
            <a:ext cx="11029615" cy="3678303"/>
          </a:xfrm>
        </p:spPr>
        <p:txBody>
          <a:bodyPr/>
          <a:lstStyle/>
          <a:p>
            <a:r>
              <a:rPr lang="en-IN" dirty="0"/>
              <a:t>Artificial intelligence (AI) technology is increasingly focused on object detection technology, notably in the field of computer vision. This </a:t>
            </a:r>
            <a:r>
              <a:rPr lang="en-IN" dirty="0" smtClean="0"/>
              <a:t>ground-breaking </a:t>
            </a:r>
            <a:r>
              <a:rPr lang="en-IN" dirty="0"/>
              <a:t>technology has been years in the making</a:t>
            </a:r>
            <a:r>
              <a:rPr lang="en-IN" dirty="0" smtClean="0"/>
              <a:t>.</a:t>
            </a:r>
          </a:p>
          <a:p>
            <a:pPr marL="0" indent="0">
              <a:buNone/>
            </a:pPr>
            <a:endParaRPr lang="en-IN" dirty="0" smtClean="0"/>
          </a:p>
          <a:p>
            <a:r>
              <a:rPr lang="en-IN" dirty="0" smtClean="0"/>
              <a:t>Object detection was an extremely difficult problem to solve, but with advancements and breakthroughs in Machine Learning concepts especially with DEEP LEARNING using Neural Networks we have come a long way and the accuracies have sky-rocketed.</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84289" y="4483137"/>
            <a:ext cx="3532330" cy="1985966"/>
          </a:xfrm>
          <a:prstGeom prst="rect">
            <a:avLst/>
          </a:prstGeom>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16120"/>
          <a:stretch/>
        </p:blipFill>
        <p:spPr>
          <a:xfrm>
            <a:off x="1701579" y="4483137"/>
            <a:ext cx="3967018" cy="1985966"/>
          </a:xfrm>
          <a:prstGeom prst="rect">
            <a:avLst/>
          </a:prstGeom>
        </p:spPr>
      </p:pic>
    </p:spTree>
    <p:extLst>
      <p:ext uri="{BB962C8B-B14F-4D97-AF65-F5344CB8AC3E}">
        <p14:creationId xmlns:p14="http://schemas.microsoft.com/office/powerpoint/2010/main" val="304620435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technologies</a:t>
            </a:r>
            <a:endParaRPr lang="en-IN" dirty="0"/>
          </a:p>
        </p:txBody>
      </p:sp>
      <p:sp>
        <p:nvSpPr>
          <p:cNvPr id="3" name="Content Placeholder 2"/>
          <p:cNvSpPr>
            <a:spLocks noGrp="1"/>
          </p:cNvSpPr>
          <p:nvPr>
            <p:ph idx="1"/>
          </p:nvPr>
        </p:nvSpPr>
        <p:spPr>
          <a:xfrm>
            <a:off x="581193" y="2091193"/>
            <a:ext cx="11029615" cy="2417197"/>
          </a:xfrm>
        </p:spPr>
        <p:txBody>
          <a:bodyPr/>
          <a:lstStyle/>
          <a:p>
            <a:r>
              <a:rPr lang="en-IN" b="1" dirty="0" smtClean="0"/>
              <a:t>Main Programming Environment </a:t>
            </a:r>
            <a:r>
              <a:rPr lang="en-IN" dirty="0" smtClean="0"/>
              <a:t>– Python (basic libraries like Numpy, Pandas &amp; Matplotlib)</a:t>
            </a:r>
          </a:p>
          <a:p>
            <a:r>
              <a:rPr lang="en-IN" b="1" dirty="0" smtClean="0"/>
              <a:t>Image Recognition &amp; Processing </a:t>
            </a:r>
            <a:r>
              <a:rPr lang="en-IN" dirty="0" smtClean="0"/>
              <a:t>– OpenCV (Open Source Computer Vision Library)</a:t>
            </a:r>
          </a:p>
          <a:p>
            <a:r>
              <a:rPr lang="en-IN" b="1" dirty="0" smtClean="0"/>
              <a:t>ML &amp; Deep Learning CNN </a:t>
            </a:r>
            <a:r>
              <a:rPr lang="en-IN" dirty="0" smtClean="0"/>
              <a:t>– TensorFlow, Keras, Scikit-Learn</a:t>
            </a:r>
          </a:p>
          <a:p>
            <a:r>
              <a:rPr lang="en-IN" b="1" dirty="0" smtClean="0"/>
              <a:t>Front-End</a:t>
            </a:r>
            <a:r>
              <a:rPr lang="en-IN" dirty="0" smtClean="0"/>
              <a:t> – Web-based using Stream-Lit Engine library</a:t>
            </a:r>
          </a:p>
          <a:p>
            <a:r>
              <a:rPr lang="en-IN" b="1" dirty="0" smtClean="0"/>
              <a:t>Database </a:t>
            </a:r>
            <a:r>
              <a:rPr lang="en-IN" dirty="0" smtClean="0"/>
              <a:t>– MySQL</a:t>
            </a:r>
          </a:p>
          <a:p>
            <a:endParaRPr lang="en-IN"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08023" y="4474422"/>
            <a:ext cx="2180999" cy="923174"/>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67852" y="4420353"/>
            <a:ext cx="690762" cy="850789"/>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16273" y="4420353"/>
            <a:ext cx="1111858" cy="926548"/>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16405" y="5493515"/>
            <a:ext cx="860828" cy="860828"/>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548334" y="5645822"/>
            <a:ext cx="1247736" cy="671698"/>
          </a:xfrm>
          <a:prstGeom prst="rect">
            <a:avLst/>
          </a:prstGeom>
        </p:spPr>
      </p:pic>
      <p:pic>
        <p:nvPicPr>
          <p:cNvPr id="9" name="Picture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463758" y="5493515"/>
            <a:ext cx="1597425" cy="824005"/>
          </a:xfrm>
          <a:prstGeom prst="rect">
            <a:avLst/>
          </a:prstGeom>
        </p:spPr>
      </p:pic>
    </p:spTree>
    <p:extLst>
      <p:ext uri="{BB962C8B-B14F-4D97-AF65-F5344CB8AC3E}">
        <p14:creationId xmlns:p14="http://schemas.microsoft.com/office/powerpoint/2010/main" val="309869416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0" indent="0" algn="ctr">
              <a:buNone/>
            </a:pPr>
            <a:r>
              <a:rPr lang="en-IN" sz="7200" dirty="0" smtClean="0">
                <a:solidFill>
                  <a:schemeClr val="accent1">
                    <a:lumMod val="75000"/>
                    <a:lumOff val="25000"/>
                  </a:schemeClr>
                </a:solidFill>
              </a:rPr>
              <a:t>THANK YOU</a:t>
            </a:r>
            <a:endParaRPr lang="en-IN" sz="7200" dirty="0">
              <a:solidFill>
                <a:schemeClr val="accent1">
                  <a:lumMod val="75000"/>
                  <a:lumOff val="25000"/>
                </a:schemeClr>
              </a:solidFill>
            </a:endParaRPr>
          </a:p>
        </p:txBody>
      </p:sp>
    </p:spTree>
    <p:extLst>
      <p:ext uri="{BB962C8B-B14F-4D97-AF65-F5344CB8AC3E}">
        <p14:creationId xmlns:p14="http://schemas.microsoft.com/office/powerpoint/2010/main" val="304602570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introduction</a:t>
            </a:r>
            <a:endParaRPr lang="en-IN" dirty="0"/>
          </a:p>
        </p:txBody>
      </p:sp>
      <p:sp>
        <p:nvSpPr>
          <p:cNvPr id="3" name="Content Placeholder 2"/>
          <p:cNvSpPr>
            <a:spLocks noGrp="1"/>
          </p:cNvSpPr>
          <p:nvPr>
            <p:ph idx="1"/>
          </p:nvPr>
        </p:nvSpPr>
        <p:spPr>
          <a:xfrm>
            <a:off x="581192" y="3094896"/>
            <a:ext cx="11029615" cy="3678303"/>
          </a:xfrm>
        </p:spPr>
        <p:txBody>
          <a:bodyPr/>
          <a:lstStyle/>
          <a:p>
            <a:r>
              <a:rPr lang="en-IN" sz="2000" dirty="0"/>
              <a:t>Artificial Intelligence is turning out to be a game changer, with countless applications in nearly every domain. It is now making its way into the area of Production and Manufacturing, allowing it to harness the power of </a:t>
            </a:r>
            <a:r>
              <a:rPr lang="en-IN" sz="2000" dirty="0">
                <a:hlinkClick r:id="rId2"/>
              </a:rPr>
              <a:t>deep learning</a:t>
            </a:r>
            <a:r>
              <a:rPr lang="en-IN" sz="2000" dirty="0"/>
              <a:t> and in doing so, providing automation that is faster, cheaper </a:t>
            </a:r>
            <a:r>
              <a:rPr lang="en-IN" sz="2000" dirty="0" smtClean="0"/>
              <a:t>and </a:t>
            </a:r>
            <a:r>
              <a:rPr lang="en-IN" sz="2000" dirty="0"/>
              <a:t>more superior</a:t>
            </a:r>
            <a:r>
              <a:rPr lang="en-IN" sz="2000" dirty="0" smtClean="0"/>
              <a:t>.</a:t>
            </a:r>
          </a:p>
          <a:p>
            <a:r>
              <a:rPr lang="en-IN" sz="2000" dirty="0" smtClean="0"/>
              <a:t>Using Artificial Intelligence along with ML and Deep Learning, we are developing a system that will be used for Visual Inspection in automotive industry and will detect defects, stickers and logos on vehicle surfaces.</a:t>
            </a:r>
          </a:p>
          <a:p>
            <a:endParaRPr lang="en-IN"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5356" y="1894437"/>
            <a:ext cx="2267825" cy="1620739"/>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02019" y="1894437"/>
            <a:ext cx="2886324" cy="1622765"/>
          </a:xfrm>
          <a:prstGeom prst="rect">
            <a:avLst/>
          </a:prstGeom>
        </p:spPr>
      </p:pic>
    </p:spTree>
    <p:extLst>
      <p:ext uri="{BB962C8B-B14F-4D97-AF65-F5344CB8AC3E}">
        <p14:creationId xmlns:p14="http://schemas.microsoft.com/office/powerpoint/2010/main" val="372105312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Our philosophy</a:t>
            </a:r>
            <a:endParaRPr lang="en-IN" dirty="0"/>
          </a:p>
        </p:txBody>
      </p:sp>
      <p:sp>
        <p:nvSpPr>
          <p:cNvPr id="3" name="Content Placeholder 2"/>
          <p:cNvSpPr>
            <a:spLocks noGrp="1"/>
          </p:cNvSpPr>
          <p:nvPr>
            <p:ph idx="1"/>
          </p:nvPr>
        </p:nvSpPr>
        <p:spPr>
          <a:xfrm>
            <a:off x="581192" y="1822687"/>
            <a:ext cx="11029615" cy="3678303"/>
          </a:xfrm>
        </p:spPr>
        <p:txBody>
          <a:bodyPr/>
          <a:lstStyle/>
          <a:p>
            <a:r>
              <a:rPr lang="en-IN" b="1" dirty="0"/>
              <a:t>Focus</a:t>
            </a:r>
            <a:r>
              <a:rPr lang="en-IN" dirty="0"/>
              <a:t> - In order to do a good job of those things that we decide to do, we must eliminate all of the unimportant opportunities</a:t>
            </a:r>
            <a:r>
              <a:rPr lang="en-IN" dirty="0" smtClean="0"/>
              <a:t>. We strive to give our 100% for the organisation and the project.</a:t>
            </a:r>
          </a:p>
          <a:p>
            <a:r>
              <a:rPr lang="en-IN" b="1" dirty="0"/>
              <a:t>Think big — start </a:t>
            </a:r>
            <a:r>
              <a:rPr lang="en-IN" b="1" dirty="0" smtClean="0"/>
              <a:t>small  - </a:t>
            </a:r>
            <a:r>
              <a:rPr lang="en-IN" dirty="0"/>
              <a:t>Being ambitious is absolutely crucial. </a:t>
            </a:r>
            <a:r>
              <a:rPr lang="en-IN" dirty="0" smtClean="0"/>
              <a:t> Our </a:t>
            </a:r>
            <a:r>
              <a:rPr lang="en-IN" dirty="0"/>
              <a:t>team </a:t>
            </a:r>
            <a:r>
              <a:rPr lang="en-IN" dirty="0" smtClean="0"/>
              <a:t>needs </a:t>
            </a:r>
            <a:r>
              <a:rPr lang="en-IN" dirty="0"/>
              <a:t>an overall vision to keep coming back to day after day and feel like </a:t>
            </a:r>
            <a:r>
              <a:rPr lang="en-IN" dirty="0" smtClean="0"/>
              <a:t>we </a:t>
            </a:r>
            <a:r>
              <a:rPr lang="en-IN" dirty="0"/>
              <a:t>are contributing and building something big, plus providing a service or product that is genuinely useful and beneficial for people.</a:t>
            </a:r>
            <a:endParaRPr lang="en-IN" b="1" dirty="0"/>
          </a:p>
          <a:p>
            <a:r>
              <a:rPr lang="en-IN" b="1" dirty="0" smtClean="0"/>
              <a:t>Togetherness and Enthusiasm – </a:t>
            </a:r>
            <a:r>
              <a:rPr lang="en-IN" dirty="0" smtClean="0"/>
              <a:t>Together we have the power to solve the seemingly unsolvable problems all the time. Each and every team member complement each other in some way and with the right enthusiasm and interest any problem can be solved.</a:t>
            </a:r>
          </a:p>
          <a:p>
            <a:r>
              <a:rPr lang="en-IN" b="1" dirty="0"/>
              <a:t>The dream is free — the hustle is sold separately</a:t>
            </a:r>
            <a:r>
              <a:rPr lang="en-IN" b="1" dirty="0" smtClean="0"/>
              <a:t>.</a:t>
            </a:r>
            <a:r>
              <a:rPr lang="en-IN" dirty="0" smtClean="0"/>
              <a:t> </a:t>
            </a:r>
            <a:r>
              <a:rPr lang="en-IN" dirty="0"/>
              <a:t>- Things don’t just happen. It’s the people who are obsessed with seeing their vision become a reality, and they are willing to put in the work to bring it to life.</a:t>
            </a:r>
            <a:endParaRPr lang="en-IN" b="1"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96084" y="5426957"/>
            <a:ext cx="1476069" cy="1107051"/>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02709" y="5423661"/>
            <a:ext cx="2004802" cy="1113708"/>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00800" y="5423925"/>
            <a:ext cx="1467352" cy="1110084"/>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04428" y="5423661"/>
            <a:ext cx="1854442" cy="1110347"/>
          </a:xfrm>
          <a:prstGeom prst="rect">
            <a:avLst/>
          </a:prstGeom>
        </p:spPr>
      </p:pic>
    </p:spTree>
    <p:extLst>
      <p:ext uri="{BB962C8B-B14F-4D97-AF65-F5344CB8AC3E}">
        <p14:creationId xmlns:p14="http://schemas.microsoft.com/office/powerpoint/2010/main" val="159584806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Project  vision</a:t>
            </a:r>
            <a:endParaRPr lang="en-IN" dirty="0"/>
          </a:p>
        </p:txBody>
      </p:sp>
      <p:sp>
        <p:nvSpPr>
          <p:cNvPr id="3" name="Content Placeholder 2"/>
          <p:cNvSpPr>
            <a:spLocks noGrp="1"/>
          </p:cNvSpPr>
          <p:nvPr>
            <p:ph idx="1"/>
          </p:nvPr>
        </p:nvSpPr>
        <p:spPr>
          <a:xfrm>
            <a:off x="581192" y="2434938"/>
            <a:ext cx="11029615" cy="3678303"/>
          </a:xfrm>
        </p:spPr>
        <p:txBody>
          <a:bodyPr/>
          <a:lstStyle/>
          <a:p>
            <a:r>
              <a:rPr lang="en-IN" dirty="0" smtClean="0"/>
              <a:t>Design a VISUAL INSPECTION TOOL that detects stickers, scratches and dents on car surfaces for users.</a:t>
            </a:r>
          </a:p>
          <a:p>
            <a:endParaRPr lang="en-IN" dirty="0" smtClean="0"/>
          </a:p>
          <a:p>
            <a:r>
              <a:rPr lang="en-IN" dirty="0" smtClean="0"/>
              <a:t>This will help Organisations in tracking their transport resources for identification and any defects.</a:t>
            </a:r>
          </a:p>
          <a:p>
            <a:endParaRPr lang="en-IN" dirty="0" smtClean="0"/>
          </a:p>
          <a:p>
            <a:r>
              <a:rPr lang="en-IN" dirty="0" smtClean="0"/>
              <a:t>Develop an end-to-end product that is ready for deployment and scalable for country wide use.</a:t>
            </a:r>
          </a:p>
          <a:p>
            <a:endParaRPr lang="en-IN" dirty="0" smtClean="0"/>
          </a:p>
          <a:p>
            <a:r>
              <a:rPr lang="en-IN" dirty="0" smtClean="0"/>
              <a:t>Use latest technologies that can keep up with new shifts and changes in the industry.</a:t>
            </a:r>
          </a:p>
          <a:p>
            <a:endParaRPr lang="en-IN" dirty="0" smtClean="0"/>
          </a:p>
          <a:p>
            <a:r>
              <a:rPr lang="en-IN" dirty="0" smtClean="0"/>
              <a:t>Provide after-market support for customization, updation and error/bug-mitigation.</a:t>
            </a:r>
            <a:endParaRPr lang="en-IN" dirty="0"/>
          </a:p>
        </p:txBody>
      </p:sp>
    </p:spTree>
    <p:extLst>
      <p:ext uri="{BB962C8B-B14F-4D97-AF65-F5344CB8AC3E}">
        <p14:creationId xmlns:p14="http://schemas.microsoft.com/office/powerpoint/2010/main" val="368994770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Strategy and execution</a:t>
            </a:r>
            <a:endParaRPr lang="en-IN" dirty="0"/>
          </a:p>
        </p:txBody>
      </p:sp>
      <p:pic>
        <p:nvPicPr>
          <p:cNvPr id="4" name="Content Placeholder 3"/>
          <p:cNvPicPr>
            <a:picLocks noGrp="1" noChangeAspect="1"/>
          </p:cNvPicPr>
          <p:nvPr>
            <p:ph idx="1"/>
          </p:nvPr>
        </p:nvPicPr>
        <p:blipFill rotWithShape="1">
          <a:blip r:embed="rId2">
            <a:extLst>
              <a:ext uri="{28A0092B-C50C-407E-A947-70E740481C1C}">
                <a14:useLocalDpi xmlns:a14="http://schemas.microsoft.com/office/drawing/2010/main" val="0"/>
              </a:ext>
            </a:extLst>
          </a:blip>
          <a:srcRect l="23776" t="25006" r="26856" b="13385"/>
          <a:stretch/>
        </p:blipFill>
        <p:spPr>
          <a:xfrm>
            <a:off x="4744277" y="2003729"/>
            <a:ext cx="6806317" cy="4777833"/>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0589" y="3079349"/>
            <a:ext cx="4173688" cy="2400898"/>
          </a:xfrm>
          <a:prstGeom prst="rect">
            <a:avLst/>
          </a:prstGeom>
        </p:spPr>
      </p:pic>
    </p:spTree>
    <p:extLst>
      <p:ext uri="{BB962C8B-B14F-4D97-AF65-F5344CB8AC3E}">
        <p14:creationId xmlns:p14="http://schemas.microsoft.com/office/powerpoint/2010/main" val="322945842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Strategy and execution</a:t>
            </a:r>
            <a:endParaRPr lang="en-IN" dirty="0"/>
          </a:p>
        </p:txBody>
      </p:sp>
      <p:sp>
        <p:nvSpPr>
          <p:cNvPr id="3" name="Content Placeholder 2"/>
          <p:cNvSpPr>
            <a:spLocks noGrp="1"/>
          </p:cNvSpPr>
          <p:nvPr>
            <p:ph idx="1"/>
          </p:nvPr>
        </p:nvSpPr>
        <p:spPr>
          <a:xfrm>
            <a:off x="581193" y="2180496"/>
            <a:ext cx="5382286" cy="3678303"/>
          </a:xfrm>
        </p:spPr>
        <p:txBody>
          <a:bodyPr>
            <a:normAutofit/>
          </a:bodyPr>
          <a:lstStyle/>
          <a:p>
            <a:pPr marL="0" indent="0">
              <a:buNone/>
            </a:pPr>
            <a:r>
              <a:rPr lang="en-IN" b="1" dirty="0"/>
              <a:t>Steps for Development:</a:t>
            </a:r>
            <a:endParaRPr lang="en-IN" dirty="0"/>
          </a:p>
          <a:p>
            <a:pPr lvl="0"/>
            <a:r>
              <a:rPr lang="en-IN" sz="1200" dirty="0"/>
              <a:t>Gather large datasets for model training purposes.</a:t>
            </a:r>
          </a:p>
          <a:p>
            <a:pPr lvl="0"/>
            <a:r>
              <a:rPr lang="en-IN" sz="1200" dirty="0"/>
              <a:t>Label Data according to our needs.</a:t>
            </a:r>
          </a:p>
          <a:p>
            <a:pPr lvl="0"/>
            <a:r>
              <a:rPr lang="en-IN" sz="1200" dirty="0"/>
              <a:t>Processing data using image enhancement techniques.(eg. remove noise, correct contrast, remove background etc.)</a:t>
            </a:r>
          </a:p>
          <a:p>
            <a:pPr lvl="0"/>
            <a:r>
              <a:rPr lang="en-IN" sz="1200" dirty="0"/>
              <a:t>Train different object detection models for each of stickers, number plates, scratches and dents using openCV, TensorFlow etc.</a:t>
            </a:r>
          </a:p>
          <a:p>
            <a:pPr lvl="0"/>
            <a:r>
              <a:rPr lang="en-IN" sz="1200" dirty="0"/>
              <a:t>Test our model using testing data and edit and tune it for best accuracy and results.</a:t>
            </a:r>
          </a:p>
          <a:p>
            <a:pPr lvl="0"/>
            <a:r>
              <a:rPr lang="en-IN" sz="1200" dirty="0"/>
              <a:t>Testing different models and comparing accuracy results. Finally selecting the best model.</a:t>
            </a:r>
          </a:p>
          <a:p>
            <a:pPr lvl="0"/>
            <a:r>
              <a:rPr lang="en-IN" sz="1200" dirty="0"/>
              <a:t>Developing Front-End of the product in Stream-Lit engine and final procedures for product deployment</a:t>
            </a:r>
            <a:r>
              <a:rPr lang="en-IN" sz="1200" dirty="0" smtClean="0"/>
              <a:t>.</a:t>
            </a:r>
            <a:endParaRPr lang="en-IN" sz="1200" dirty="0"/>
          </a:p>
        </p:txBody>
      </p:sp>
      <p:sp>
        <p:nvSpPr>
          <p:cNvPr id="4" name="TextBox 3"/>
          <p:cNvSpPr txBox="1"/>
          <p:nvPr/>
        </p:nvSpPr>
        <p:spPr>
          <a:xfrm>
            <a:off x="6321286" y="2419035"/>
            <a:ext cx="5058933" cy="2954655"/>
          </a:xfrm>
          <a:prstGeom prst="rect">
            <a:avLst/>
          </a:prstGeom>
          <a:noFill/>
        </p:spPr>
        <p:txBody>
          <a:bodyPr wrap="square" rtlCol="0">
            <a:spAutoFit/>
          </a:bodyPr>
          <a:lstStyle/>
          <a:p>
            <a:r>
              <a:rPr lang="en-IN" b="1" dirty="0"/>
              <a:t>Steps during implementation</a:t>
            </a:r>
            <a:r>
              <a:rPr lang="en-IN" b="1" dirty="0" smtClean="0"/>
              <a:t>:</a:t>
            </a:r>
          </a:p>
          <a:p>
            <a:endParaRPr lang="en-IN" dirty="0"/>
          </a:p>
          <a:p>
            <a:pPr marL="285750" lvl="0" indent="-285750">
              <a:buFont typeface="Wingdings" panose="05000000000000000000" pitchFamily="2" charset="2"/>
              <a:buChar char="§"/>
            </a:pPr>
            <a:r>
              <a:rPr lang="en-IN" sz="1200" dirty="0"/>
              <a:t>Cameras will capture and provide real-time live feed of the car from 4 different angles/views</a:t>
            </a:r>
            <a:r>
              <a:rPr lang="en-IN" sz="1200" dirty="0" smtClean="0"/>
              <a:t>.</a:t>
            </a:r>
          </a:p>
          <a:p>
            <a:pPr marL="285750" lvl="0" indent="-285750">
              <a:buFont typeface="Wingdings" panose="05000000000000000000" pitchFamily="2" charset="2"/>
              <a:buChar char="§"/>
            </a:pPr>
            <a:endParaRPr lang="en-IN" sz="1200" dirty="0"/>
          </a:p>
          <a:p>
            <a:pPr marL="285750" lvl="0" indent="-285750">
              <a:buFont typeface="Wingdings" panose="05000000000000000000" pitchFamily="2" charset="2"/>
              <a:buChar char="§"/>
            </a:pPr>
            <a:r>
              <a:rPr lang="en-IN" sz="1200" dirty="0"/>
              <a:t>System will detect the car from these images and the unnecessary backgrounds and objects will be removed</a:t>
            </a:r>
            <a:r>
              <a:rPr lang="en-IN" sz="1200" dirty="0" smtClean="0"/>
              <a:t>.</a:t>
            </a:r>
          </a:p>
          <a:p>
            <a:pPr marL="285750" lvl="0" indent="-285750">
              <a:buFont typeface="Wingdings" panose="05000000000000000000" pitchFamily="2" charset="2"/>
              <a:buChar char="§"/>
            </a:pPr>
            <a:endParaRPr lang="en-IN" sz="1200" dirty="0"/>
          </a:p>
          <a:p>
            <a:pPr marL="285750" lvl="0" indent="-285750">
              <a:buFont typeface="Wingdings" panose="05000000000000000000" pitchFamily="2" charset="2"/>
              <a:buChar char="§"/>
            </a:pPr>
            <a:r>
              <a:rPr lang="en-IN" sz="1200" dirty="0"/>
              <a:t>The models trained in AI/ML will detect logos, stickers, number plate, scratches and dents on the car images</a:t>
            </a:r>
            <a:r>
              <a:rPr lang="en-IN" sz="1200" dirty="0" smtClean="0"/>
              <a:t>.</a:t>
            </a:r>
          </a:p>
          <a:p>
            <a:pPr marL="285750" lvl="0" indent="-285750">
              <a:buFont typeface="Wingdings" panose="05000000000000000000" pitchFamily="2" charset="2"/>
              <a:buChar char="§"/>
            </a:pPr>
            <a:endParaRPr lang="en-IN" sz="1200" dirty="0"/>
          </a:p>
          <a:p>
            <a:pPr marL="285750" lvl="0" indent="-285750">
              <a:buFont typeface="Wingdings" panose="05000000000000000000" pitchFamily="2" charset="2"/>
              <a:buChar char="§"/>
            </a:pPr>
            <a:r>
              <a:rPr lang="en-IN" sz="1200" dirty="0"/>
              <a:t>Required output will be sent to the user with details about the logos, stickers, number plate, scratches and dents.</a:t>
            </a:r>
          </a:p>
          <a:p>
            <a:endParaRPr lang="en-IN" dirty="0"/>
          </a:p>
        </p:txBody>
      </p:sp>
    </p:spTree>
    <p:extLst>
      <p:ext uri="{BB962C8B-B14F-4D97-AF65-F5344CB8AC3E}">
        <p14:creationId xmlns:p14="http://schemas.microsoft.com/office/powerpoint/2010/main" val="2109880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Business impact of AI and deep learning</a:t>
            </a:r>
            <a:endParaRPr lang="en-IN" dirty="0"/>
          </a:p>
        </p:txBody>
      </p:sp>
      <p:sp>
        <p:nvSpPr>
          <p:cNvPr id="4" name="Content Placeholder 3"/>
          <p:cNvSpPr>
            <a:spLocks noGrp="1"/>
          </p:cNvSpPr>
          <p:nvPr>
            <p:ph idx="1"/>
          </p:nvPr>
        </p:nvSpPr>
        <p:spPr>
          <a:xfrm>
            <a:off x="581193" y="2251495"/>
            <a:ext cx="5155374" cy="4150768"/>
          </a:xfrm>
        </p:spPr>
        <p:txBody>
          <a:bodyPr>
            <a:normAutofit/>
          </a:bodyPr>
          <a:lstStyle/>
          <a:p>
            <a:pPr marL="0" indent="0">
              <a:buNone/>
            </a:pPr>
            <a:r>
              <a:rPr lang="en-US" b="1" dirty="0" smtClean="0"/>
              <a:t>		</a:t>
            </a:r>
          </a:p>
          <a:p>
            <a:pPr marL="0" indent="0">
              <a:buNone/>
            </a:pPr>
            <a:endParaRPr lang="en-US" b="1" dirty="0" smtClean="0"/>
          </a:p>
          <a:p>
            <a:pPr marL="0" indent="0">
              <a:buNone/>
            </a:pPr>
            <a:r>
              <a:rPr lang="en-US" sz="1700" b="1" dirty="0" smtClean="0"/>
              <a:t>There </a:t>
            </a:r>
            <a:r>
              <a:rPr lang="en-US" sz="1700" b="1" dirty="0"/>
              <a:t>has been a 14X increase in the number of active AI startups since 2000</a:t>
            </a:r>
            <a:r>
              <a:rPr lang="en-US" sz="1700" b="1" dirty="0" smtClean="0"/>
              <a:t>:</a:t>
            </a:r>
          </a:p>
          <a:p>
            <a:pPr marL="0" indent="0">
              <a:buNone/>
            </a:pPr>
            <a:r>
              <a:rPr lang="en-US" sz="1700" dirty="0" smtClean="0"/>
              <a:t>	</a:t>
            </a:r>
            <a:r>
              <a:rPr lang="en-US" sz="1700" dirty="0" err="1" smtClean="0"/>
              <a:t>Crunchbase</a:t>
            </a:r>
            <a:r>
              <a:rPr lang="en-US" sz="1700" dirty="0"/>
              <a:t>, VentureSource, and Sand Hill Econometrics were also used for completing this analysis with AI startups in </a:t>
            </a:r>
            <a:r>
              <a:rPr lang="en-US" sz="1700" dirty="0" err="1"/>
              <a:t>Crunchbase</a:t>
            </a:r>
            <a:r>
              <a:rPr lang="en-US" sz="1700" dirty="0"/>
              <a:t> cross-referenced to venture-backed companies in the VentureSource database. Any venture-backed companies from the </a:t>
            </a:r>
            <a:r>
              <a:rPr lang="en-US" sz="1700" dirty="0" err="1"/>
              <a:t>Crunchbase</a:t>
            </a:r>
            <a:r>
              <a:rPr lang="en-US" sz="1700" dirty="0"/>
              <a:t> list that were identified in the VentureSource database were included</a:t>
            </a:r>
            <a:r>
              <a:rPr lang="en-US" sz="1700" dirty="0" smtClean="0"/>
              <a:t>.</a:t>
            </a:r>
          </a:p>
          <a:p>
            <a:pPr marL="0" indent="0">
              <a:buNone/>
            </a:pPr>
            <a:endParaRPr lang="en-US" b="1" dirty="0" smtClean="0"/>
          </a:p>
          <a:p>
            <a:pPr marL="0" indent="0">
              <a:buNone/>
            </a:pPr>
            <a:endParaRPr lang="en-US" b="1" dirty="0"/>
          </a:p>
          <a:p>
            <a:pPr marL="0" indent="0">
              <a:buNone/>
            </a:pPr>
            <a:endParaRPr lang="en-IN"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6899" y="2251495"/>
            <a:ext cx="5218980" cy="4150768"/>
          </a:xfrm>
          <a:prstGeom prst="rect">
            <a:avLst/>
          </a:prstGeom>
        </p:spPr>
      </p:pic>
    </p:spTree>
    <p:extLst>
      <p:ext uri="{BB962C8B-B14F-4D97-AF65-F5344CB8AC3E}">
        <p14:creationId xmlns:p14="http://schemas.microsoft.com/office/powerpoint/2010/main" val="59168202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Business impact of AI and deep learning</a:t>
            </a:r>
            <a:endParaRPr lang="en-IN" dirty="0"/>
          </a:p>
        </p:txBody>
      </p:sp>
      <p:sp>
        <p:nvSpPr>
          <p:cNvPr id="4" name="Content Placeholder 3"/>
          <p:cNvSpPr>
            <a:spLocks noGrp="1"/>
          </p:cNvSpPr>
          <p:nvPr>
            <p:ph idx="1"/>
          </p:nvPr>
        </p:nvSpPr>
        <p:spPr>
          <a:xfrm>
            <a:off x="581192" y="2191108"/>
            <a:ext cx="5155374" cy="4582091"/>
          </a:xfrm>
        </p:spPr>
        <p:txBody>
          <a:bodyPr>
            <a:normAutofit/>
          </a:bodyPr>
          <a:lstStyle/>
          <a:p>
            <a:pPr marL="0" indent="0">
              <a:buNone/>
            </a:pPr>
            <a:r>
              <a:rPr lang="en-US" b="1" dirty="0" smtClean="0"/>
              <a:t>		</a:t>
            </a:r>
          </a:p>
          <a:p>
            <a:pPr marL="0" indent="0">
              <a:buNone/>
            </a:pPr>
            <a:endParaRPr lang="en-US" b="1" dirty="0"/>
          </a:p>
          <a:p>
            <a:pPr marL="0" indent="0">
              <a:buNone/>
            </a:pPr>
            <a:endParaRPr lang="en-US" b="1" dirty="0" smtClean="0"/>
          </a:p>
          <a:p>
            <a:pPr marL="0" indent="0">
              <a:buNone/>
            </a:pPr>
            <a:endParaRPr lang="en-US" b="1" dirty="0"/>
          </a:p>
          <a:p>
            <a:pPr marL="0" indent="0">
              <a:buNone/>
            </a:pPr>
            <a:r>
              <a:rPr lang="en-US" sz="1700" b="1" dirty="0"/>
              <a:t>Error rates for image labeling have fallen from 28.5% to below 2.5% since 2010 </a:t>
            </a:r>
            <a:endParaRPr lang="en-US" sz="1700" b="1" dirty="0" smtClean="0"/>
          </a:p>
          <a:p>
            <a:pPr marL="0" indent="0">
              <a:buNone/>
            </a:pPr>
            <a:r>
              <a:rPr lang="en-US" dirty="0" smtClean="0"/>
              <a:t>	</a:t>
            </a:r>
            <a:r>
              <a:rPr lang="en-US" sz="1700" dirty="0"/>
              <a:t> AI’s inflection point for Object Detection task of the Large Scale Visual Recognition Challenge (LSVRC) Competition occurred in 2014. On this specific test, AI is now more accurate than human These findings are from the competition data from the leaderboards for each LSVRC competition hosted on the ImageNet website.</a:t>
            </a:r>
          </a:p>
          <a:p>
            <a:pPr marL="0" indent="0">
              <a:buNone/>
            </a:pPr>
            <a:endParaRPr lang="en-US" b="1" dirty="0" smtClean="0"/>
          </a:p>
          <a:p>
            <a:pPr marL="0" indent="0">
              <a:buNone/>
            </a:pPr>
            <a:endParaRPr lang="en-US" b="1" dirty="0"/>
          </a:p>
          <a:p>
            <a:pPr marL="0" indent="0">
              <a:buNone/>
            </a:pPr>
            <a:endParaRPr lang="en-US" b="1" dirty="0" smtClean="0"/>
          </a:p>
          <a:p>
            <a:pPr marL="0" indent="0">
              <a:buNone/>
            </a:pPr>
            <a:endParaRPr lang="en-US" b="1" dirty="0"/>
          </a:p>
          <a:p>
            <a:pPr marL="0" indent="0">
              <a:buNone/>
            </a:pPr>
            <a:endParaRPr lang="en-US" b="1" dirty="0" smtClean="0"/>
          </a:p>
          <a:p>
            <a:pPr marL="0" indent="0">
              <a:buNone/>
            </a:pPr>
            <a:endParaRPr lang="en-US" b="1" dirty="0"/>
          </a:p>
          <a:p>
            <a:pPr marL="0" indent="0">
              <a:buNone/>
            </a:pPr>
            <a:endParaRPr lang="en-IN"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03970" y="2191108"/>
            <a:ext cx="5106838" cy="3873260"/>
          </a:xfrm>
          <a:prstGeom prst="rect">
            <a:avLst/>
          </a:prstGeom>
        </p:spPr>
      </p:pic>
    </p:spTree>
    <p:extLst>
      <p:ext uri="{BB962C8B-B14F-4D97-AF65-F5344CB8AC3E}">
        <p14:creationId xmlns:p14="http://schemas.microsoft.com/office/powerpoint/2010/main" val="344739231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Business impact of AI and deep learning</a:t>
            </a:r>
            <a:endParaRPr lang="en-IN" dirty="0"/>
          </a:p>
        </p:txBody>
      </p:sp>
      <p:sp>
        <p:nvSpPr>
          <p:cNvPr id="4" name="Content Placeholder 3"/>
          <p:cNvSpPr>
            <a:spLocks noGrp="1"/>
          </p:cNvSpPr>
          <p:nvPr>
            <p:ph idx="1"/>
          </p:nvPr>
        </p:nvSpPr>
        <p:spPr>
          <a:xfrm>
            <a:off x="581192" y="2191108"/>
            <a:ext cx="4111578" cy="4347715"/>
          </a:xfrm>
        </p:spPr>
        <p:txBody>
          <a:bodyPr>
            <a:normAutofit fontScale="77500" lnSpcReduction="20000"/>
          </a:bodyPr>
          <a:lstStyle/>
          <a:p>
            <a:pPr marL="0" indent="0">
              <a:buNone/>
            </a:pPr>
            <a:r>
              <a:rPr lang="en-US" b="1" dirty="0" smtClean="0"/>
              <a:t>		</a:t>
            </a:r>
          </a:p>
          <a:p>
            <a:pPr marL="0" indent="0">
              <a:buNone/>
            </a:pPr>
            <a:endParaRPr lang="en-US" b="1" dirty="0"/>
          </a:p>
          <a:p>
            <a:pPr marL="0" indent="0">
              <a:buNone/>
            </a:pPr>
            <a:endParaRPr lang="en-US" b="1" dirty="0" smtClean="0"/>
          </a:p>
          <a:p>
            <a:pPr marL="0" indent="0">
              <a:buNone/>
            </a:pPr>
            <a:endParaRPr lang="en-US" b="1" dirty="0"/>
          </a:p>
          <a:p>
            <a:pPr marL="0" indent="0">
              <a:buNone/>
            </a:pPr>
            <a:r>
              <a:rPr lang="en-US" sz="2000" b="1" dirty="0"/>
              <a:t>Global revenues from AI for enterprise applications is projected to grow from $1.62B in 2018 to $31.2B in 2025 attaining a 52.59% CAGR in the forecast period.</a:t>
            </a:r>
            <a:r>
              <a:rPr lang="en-US" sz="2000" dirty="0" smtClean="0"/>
              <a:t>	</a:t>
            </a:r>
            <a:r>
              <a:rPr lang="en-US" sz="2000" dirty="0"/>
              <a:t> </a:t>
            </a:r>
            <a:endParaRPr lang="en-US" sz="2000" dirty="0" smtClean="0"/>
          </a:p>
          <a:p>
            <a:pPr marL="0" indent="0">
              <a:buNone/>
            </a:pPr>
            <a:r>
              <a:rPr lang="en-US" sz="1700" dirty="0"/>
              <a:t>	</a:t>
            </a:r>
            <a:r>
              <a:rPr lang="en-US" sz="2000" dirty="0"/>
              <a:t>Image recognition and tagging, patient data processing, localization and mapping, predictive maintenance, use of algorithms and machine learning to predict and thwart security threats, intelligent recruitment, and HR systems are a few of the many enterprise application use cases predicted to fuel the projected rapid growth of AI in the enterprise. Source: </a:t>
            </a:r>
            <a:r>
              <a:rPr lang="en-US" sz="2000" dirty="0">
                <a:hlinkClick r:id="rId2"/>
              </a:rPr>
              <a:t>Statista.</a:t>
            </a:r>
            <a:endParaRPr lang="en-US" sz="2000" b="1" dirty="0" smtClean="0"/>
          </a:p>
          <a:p>
            <a:pPr marL="0" indent="0">
              <a:buNone/>
            </a:pPr>
            <a:endParaRPr lang="en-US" b="1" dirty="0"/>
          </a:p>
          <a:p>
            <a:pPr marL="0" indent="0">
              <a:buNone/>
            </a:pPr>
            <a:endParaRPr lang="en-US" b="1" dirty="0" smtClean="0"/>
          </a:p>
          <a:p>
            <a:pPr marL="0" indent="0">
              <a:buNone/>
            </a:pPr>
            <a:endParaRPr lang="en-US" b="1" dirty="0"/>
          </a:p>
          <a:p>
            <a:pPr marL="0" indent="0">
              <a:buNone/>
            </a:pPr>
            <a:endParaRPr lang="en-IN"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58596" y="2225615"/>
            <a:ext cx="6452212" cy="4313208"/>
          </a:xfrm>
          <a:prstGeom prst="rect">
            <a:avLst/>
          </a:prstGeom>
        </p:spPr>
      </p:pic>
    </p:spTree>
    <p:extLst>
      <p:ext uri="{BB962C8B-B14F-4D97-AF65-F5344CB8AC3E}">
        <p14:creationId xmlns:p14="http://schemas.microsoft.com/office/powerpoint/2010/main" val="1771185158"/>
      </p:ext>
    </p:extLst>
  </p:cSld>
  <p:clrMapOvr>
    <a:masterClrMapping/>
  </p:clrMapOvr>
  <p:timing>
    <p:tnLst>
      <p:par>
        <p:cTn id="1" dur="indefinite" restart="never" nodeType="tmRoot"/>
      </p:par>
    </p:tnLst>
  </p:timing>
</p:sld>
</file>

<file path=ppt/theme/theme1.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4D1434"/>
      </a:accent1>
      <a:accent2>
        <a:srgbClr val="903163"/>
      </a:accent2>
      <a:accent3>
        <a:srgbClr val="B2324B"/>
      </a:accent3>
      <a:accent4>
        <a:srgbClr val="969FA7"/>
      </a:accent4>
      <a:accent5>
        <a:srgbClr val="66B1CE"/>
      </a:accent5>
      <a:accent6>
        <a:srgbClr val="40619D"/>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C21699FF-00E4-43C8-BBCC-D7E5536C3717}"/>
    </a:ext>
  </a:extLst>
</a:theme>
</file>

<file path=docProps/app.xml><?xml version="1.0" encoding="utf-8"?>
<Properties xmlns="http://schemas.openxmlformats.org/officeDocument/2006/extended-properties" xmlns:vt="http://schemas.openxmlformats.org/officeDocument/2006/docPropsVTypes">
  <Template>TM03457464[[fn=Dividend]]</Template>
  <TotalTime>113</TotalTime>
  <Words>727</Words>
  <Application>Microsoft Office PowerPoint</Application>
  <PresentationFormat>Widescreen</PresentationFormat>
  <Paragraphs>89</Paragraphs>
  <Slides>15</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vt:i4>
      </vt:variant>
    </vt:vector>
  </HeadingPairs>
  <TitlesOfParts>
    <vt:vector size="19" baseType="lpstr">
      <vt:lpstr>Gill Sans MT</vt:lpstr>
      <vt:lpstr>Wingdings</vt:lpstr>
      <vt:lpstr>Wingdings 2</vt:lpstr>
      <vt:lpstr>Dividend</vt:lpstr>
      <vt:lpstr>Visual inspection tool</vt:lpstr>
      <vt:lpstr>introduction</vt:lpstr>
      <vt:lpstr>Our philosophy</vt:lpstr>
      <vt:lpstr>Project  vision</vt:lpstr>
      <vt:lpstr>Strategy and execution</vt:lpstr>
      <vt:lpstr>Strategy and execution</vt:lpstr>
      <vt:lpstr>Business impact of AI and deep learning</vt:lpstr>
      <vt:lpstr>Business impact of AI and deep learning</vt:lpstr>
      <vt:lpstr>Business impact of AI and deep learning</vt:lpstr>
      <vt:lpstr>Business impact of AI and deep learning</vt:lpstr>
      <vt:lpstr>Business impact visual inspection tool in industries</vt:lpstr>
      <vt:lpstr>Business impact visual inspection tool in industries</vt:lpstr>
      <vt:lpstr>Technologies</vt:lpstr>
      <vt:lpstr>technologies</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Visual inspection tool</dc:title>
  <dc:creator>Windows User</dc:creator>
  <cp:lastModifiedBy>Windows User</cp:lastModifiedBy>
  <cp:revision>12</cp:revision>
  <dcterms:created xsi:type="dcterms:W3CDTF">2020-07-18T15:57:25Z</dcterms:created>
  <dcterms:modified xsi:type="dcterms:W3CDTF">2020-10-27T03:49:48Z</dcterms:modified>
</cp:coreProperties>
</file>